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C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C3F30F-B9D0-40D1-A0B1-333B8EC8BD92}" v="2" dt="2026-04-06T04:00:09.276"/>
    <p1510:client id="{B46FBF30-DAA1-408A-80EA-03D97A76B9A3}" v="8" dt="2026-04-06T04:02:17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 autoAdjust="0"/>
    <p:restoredTop sz="94660"/>
  </p:normalViewPr>
  <p:slideViewPr>
    <p:cSldViewPr snapToGrid="0">
      <p:cViewPr varScale="1">
        <p:scale>
          <a:sx n="51" d="100"/>
          <a:sy n="51" d="100"/>
        </p:scale>
        <p:origin x="1252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al Raja" userId="8c9a6fedf619a1f1" providerId="LiveId" clId="{BA615D4A-83B8-47DE-AEBF-0B322712D4DE}"/>
    <pc:docChg chg="modSld">
      <pc:chgData name="Bilal Raja" userId="8c9a6fedf619a1f1" providerId="LiveId" clId="{BA615D4A-83B8-47DE-AEBF-0B322712D4DE}" dt="2026-04-06T04:02:17.647" v="7"/>
      <pc:docMkLst>
        <pc:docMk/>
      </pc:docMkLst>
      <pc:sldChg chg="modAnim">
        <pc:chgData name="Bilal Raja" userId="8c9a6fedf619a1f1" providerId="LiveId" clId="{BA615D4A-83B8-47DE-AEBF-0B322712D4DE}" dt="2026-04-06T04:02:07.134" v="5"/>
        <pc:sldMkLst>
          <pc:docMk/>
          <pc:sldMk cId="3050805201" sldId="260"/>
        </pc:sldMkLst>
      </pc:sldChg>
      <pc:sldChg chg="modAnim">
        <pc:chgData name="Bilal Raja" userId="8c9a6fedf619a1f1" providerId="LiveId" clId="{BA615D4A-83B8-47DE-AEBF-0B322712D4DE}" dt="2026-04-06T04:02:17.647" v="7"/>
        <pc:sldMkLst>
          <pc:docMk/>
          <pc:sldMk cId="174554643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B72D-BC59-BA64-F5AF-6EDAF2542C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A8B3B7-4DB8-9A42-0989-DB26615683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3503A-082A-F0C2-8C95-D8CE52269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B9296-515E-8800-0E82-9F743D500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41A2D-A9F2-E510-5AF7-81DB7CB4A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5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FC41-4D2F-542C-9AE8-0191828E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2143AD-A2F2-C5A7-863C-AAAC7BC08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08F6C-5D30-C60F-7DFF-7372F467E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0C4E9-CF3A-B78C-E236-7E49660B1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0B79F-20B9-3171-6F35-86DF3384E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48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797999-E6E7-FC3A-1135-E647D9F4DD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AB74A9-8491-1265-C965-461A83523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CA93C-5AFC-2B0C-CBEE-51FC16E9E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3602A-BFD7-BC48-469B-48614AD2C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F643A-AAF3-A61F-8B27-F5271D53D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489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B7C4-40E7-49AB-494C-21EBFDCCD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3EE12-2A0D-F232-C78F-02967104C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05840-2E84-D460-4B0C-5EFC9C3F1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7CAFF7-13D0-7D18-8FD9-338481386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0C0AE-5F59-9FD6-0FCE-22D71253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173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CD7B9-05FE-2583-E39D-22C3A0C6A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F4508-0400-0670-A23F-97490B264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A2E41-5DE5-907D-BA6E-2602789B6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FF459-0FBB-BCCD-3F37-24C672067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1E7C0-C6FC-DEC7-D2E3-291D32158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74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E3307-6B6D-3687-04F4-5C8E1E18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FF997-1C81-4A40-E8F9-7EE446ADA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3B4A62-1ADA-196F-5485-FDC5962E3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1D8C2-FB39-53DA-B650-62BED89A4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C13954-9682-90F6-B159-A5B35039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44830-E99E-32C4-CF5B-BC18521F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96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A02C3-4C99-9A81-8BDF-DFCDA084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C7289B-A3A4-7233-D115-DCB2EE1B6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DBA128-7EE1-02AC-EF11-EF8EDE23B4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47B0F-EE83-C5FF-BFDC-FFAB4B663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B45C7B-F35D-EB6F-83B5-FBC763399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45DF90-A617-560D-6B68-A2C1ED205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03EE99-80D6-92CB-5C90-2C2DE285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7E0305-7F5B-9D93-B66F-F2624A63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8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4771-5526-9C71-BA50-EF6DD264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E9D97A-E096-D2CE-BA12-381A2707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E973CD-A911-8B84-8D0B-8FD8B39B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2F998-B36D-FB8A-6EDC-92DE01B2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40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503582-BB0C-AE08-C042-87C84FED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AEFD95-B12E-5B16-3428-564247DA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39267E-C2E1-A4C1-19BC-A0DCC4CF6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67092-63FB-8554-A7A5-F2E52E28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0CD1D-1417-D70B-C2FD-7D743C5B3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B54B4B-7A42-4307-18E1-6864C06B5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5B609-3C0C-4274-E828-B3AF985D6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59A62-B368-6480-11C2-DED6C185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D89AD-505E-5DFE-02CC-29C91FDB5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5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C366-86F9-2631-5937-14E4E8B2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1A8FA2-726B-5992-A2BB-76668E618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5C5787-2196-D50A-DB9D-D5F074550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533BA0-7A01-4F51-705B-390B8F241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455DA-4414-E7D2-19C3-363C512CB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8C666E-B738-8DC1-C548-4C56F3A60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25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D65EA7-B568-9E7B-A13D-6521E92A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289D8-E789-1106-8115-B85C502DF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47F61-5B49-DB6A-9FF2-CD3E1380AA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74A83A4-A15F-45BA-B0FF-E0237721B49F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CFEED-872D-9405-46C7-630F92118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DB10E-B5F2-1B9C-11F1-691986E5C6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C9E914-2D4D-4882-BD4C-0695322377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0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alislam.org/friday-sermon/2004-04-23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1COSszay_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alislam.org/friday-sermon/2004-04-23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ygiene" TargetMode="External"/><Relationship Id="rId7" Type="http://schemas.openxmlformats.org/officeDocument/2006/relationships/hyperlink" Target="https://img.favpng.com/14/16/20/symbol-hygiene-hand-washing-sign-png-favpng-kmw4NLyik0bMw1LZqS1PVRDVy.jpg" TargetMode="External"/><Relationship Id="rId2" Type="http://schemas.openxmlformats.org/officeDocument/2006/relationships/hyperlink" Target="https://dictionary.cambridge.org/dictionary/english/hygiene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01COSszay_g" TargetMode="External"/><Relationship Id="rId5" Type="http://schemas.openxmlformats.org/officeDocument/2006/relationships/hyperlink" Target="https://www.alislam.org/friday-sermon/2004-04-23.html" TargetMode="External"/><Relationship Id="rId4" Type="http://schemas.openxmlformats.org/officeDocument/2006/relationships/hyperlink" Target="https://alislam.org/quran/app/2:22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01C083-F129-48F3-9CBB-197B66754D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82CE7453-523E-16EC-D941-9666B1650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743" y="5010410"/>
            <a:ext cx="2105880" cy="217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991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601BB9-46A7-12BE-3195-D26A3517518A}"/>
              </a:ext>
            </a:extLst>
          </p:cNvPr>
          <p:cNvSpPr/>
          <p:nvPr/>
        </p:nvSpPr>
        <p:spPr>
          <a:xfrm>
            <a:off x="3309082" y="286765"/>
            <a:ext cx="5573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What is Hygiene?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8F9D7E-B4D2-4672-A66F-208905C8F6AE}"/>
              </a:ext>
            </a:extLst>
          </p:cNvPr>
          <p:cNvSpPr txBox="1"/>
          <p:nvPr/>
        </p:nvSpPr>
        <p:spPr>
          <a:xfrm>
            <a:off x="546968" y="1797784"/>
            <a:ext cx="1109806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Hygiene</a:t>
            </a:r>
            <a:r>
              <a:rPr lang="en-US" sz="2300" b="1" dirty="0"/>
              <a:t> is the degree to which people keep themselves or their environment clean, especially to prevent disease. </a:t>
            </a:r>
            <a:r>
              <a:rPr lang="en-US" sz="2300" i="1" dirty="0"/>
              <a:t>(Cambridge Dictionary)</a:t>
            </a:r>
          </a:p>
          <a:p>
            <a:endParaRPr lang="en-US" sz="2700" b="1" dirty="0"/>
          </a:p>
          <a:p>
            <a:endParaRPr lang="en-US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D22C58-7503-2F4B-0318-7A30FD4225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36" y="3083796"/>
            <a:ext cx="4194392" cy="4194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DFEB37-F8C0-1B20-63BD-067711F57F5B}"/>
              </a:ext>
            </a:extLst>
          </p:cNvPr>
          <p:cNvSpPr txBox="1"/>
          <p:nvPr/>
        </p:nvSpPr>
        <p:spPr>
          <a:xfrm>
            <a:off x="519830" y="3226237"/>
            <a:ext cx="789035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Hygiene</a:t>
            </a:r>
            <a:r>
              <a:rPr lang="en-US" sz="2300" b="1" dirty="0"/>
              <a:t> is a set of practices performed to preserve health. </a:t>
            </a:r>
          </a:p>
          <a:p>
            <a:r>
              <a:rPr lang="en-US" sz="2300" b="1" dirty="0"/>
              <a:t>According to the World Health Organization (WHO), "Hygiene refers to conditions and practices that help to maintain health and prevent the spread of diseases. </a:t>
            </a:r>
          </a:p>
          <a:p>
            <a:r>
              <a:rPr lang="en-US" sz="2300" b="1" dirty="0"/>
              <a:t>Personal hygiene refers to maintaining the body's cleanliness. </a:t>
            </a:r>
          </a:p>
          <a:p>
            <a:r>
              <a:rPr lang="en-US" sz="2300" b="1" dirty="0"/>
              <a:t>Hygiene activities can be grouped into the following: home and everyday hygiene, personal hygiene, medical hygiene, sleep hygiene, and food hygiene. </a:t>
            </a:r>
            <a:r>
              <a:rPr lang="en-US" sz="2300" i="1" dirty="0"/>
              <a:t>(Wikipedia)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3853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5578E0-0ADC-4A83-3626-7009A9CC716D}"/>
              </a:ext>
            </a:extLst>
          </p:cNvPr>
          <p:cNvSpPr/>
          <p:nvPr/>
        </p:nvSpPr>
        <p:spPr>
          <a:xfrm>
            <a:off x="325677" y="281984"/>
            <a:ext cx="11260898" cy="61401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Allah says in the Holy Quran:</a:t>
            </a:r>
          </a:p>
          <a:p>
            <a:pPr algn="ctr"/>
            <a:endParaRPr lang="en-US" sz="3500" dirty="0"/>
          </a:p>
          <a:p>
            <a:pPr algn="ctr"/>
            <a:endParaRPr lang="en-US" sz="3500" dirty="0"/>
          </a:p>
          <a:p>
            <a:pPr algn="ctr"/>
            <a:r>
              <a:rPr lang="en-US" sz="4100" i="1" dirty="0">
                <a:solidFill>
                  <a:schemeClr val="accent1">
                    <a:lumMod val="75000"/>
                  </a:schemeClr>
                </a:solidFill>
              </a:rPr>
              <a:t>“Allah loves those who turn to Him and loves those who keep themselves clean.’ (2:223)</a:t>
            </a:r>
          </a:p>
          <a:p>
            <a:pPr algn="ctr"/>
            <a:endParaRPr lang="en-US" sz="41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4100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100" dirty="0"/>
              <a:t>This means that if we want to make Allah happy and</a:t>
            </a:r>
          </a:p>
          <a:p>
            <a:pPr algn="ctr"/>
            <a:r>
              <a:rPr lang="en-US" sz="3100" dirty="0"/>
              <a:t>we want Him to love us, we have to listen to His </a:t>
            </a:r>
          </a:p>
          <a:p>
            <a:pPr algn="ctr"/>
            <a:r>
              <a:rPr lang="en-US" sz="3100" dirty="0"/>
              <a:t>Commandments; in this case the commandment</a:t>
            </a:r>
          </a:p>
          <a:p>
            <a:pPr algn="ctr"/>
            <a:r>
              <a:rPr lang="en-US" sz="3100" dirty="0"/>
              <a:t>of keeping ourselves clean and pure.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18486A-2037-EAF5-449A-C9F0606DD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243" y="4868103"/>
            <a:ext cx="2308965" cy="2332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9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74291A-8CB1-A757-7B72-829E25CF7285}"/>
              </a:ext>
            </a:extLst>
          </p:cNvPr>
          <p:cNvSpPr txBox="1"/>
          <p:nvPr/>
        </p:nvSpPr>
        <p:spPr>
          <a:xfrm>
            <a:off x="801665" y="588723"/>
            <a:ext cx="11148165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100" dirty="0">
                <a:latin typeface="Algerian" panose="04020705040A02060702" pitchFamily="82" charset="0"/>
              </a:rPr>
              <a:t>The Holy Prophet</a:t>
            </a:r>
            <a:r>
              <a:rPr lang="en-US" sz="4100" baseline="30000" dirty="0">
                <a:latin typeface="Algerian" panose="04020705040A02060702" pitchFamily="82" charset="0"/>
              </a:rPr>
              <a:t>(</a:t>
            </a:r>
            <a:r>
              <a:rPr lang="en-US" sz="4100" baseline="30000" dirty="0" err="1">
                <a:latin typeface="Algerian" panose="04020705040A02060702" pitchFamily="82" charset="0"/>
              </a:rPr>
              <a:t>pbuh</a:t>
            </a:r>
            <a:r>
              <a:rPr lang="en-US" sz="4100" baseline="30000" dirty="0">
                <a:latin typeface="Algerian" panose="04020705040A02060702" pitchFamily="82" charset="0"/>
              </a:rPr>
              <a:t>) </a:t>
            </a:r>
            <a:r>
              <a:rPr lang="en-US" sz="4100" dirty="0">
                <a:latin typeface="Algerian" panose="04020705040A02060702" pitchFamily="82" charset="0"/>
              </a:rPr>
              <a:t>said: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r>
              <a:rPr lang="en-US" sz="5500" b="1" i="1" dirty="0"/>
              <a:t>     </a:t>
            </a:r>
            <a:r>
              <a:rPr lang="en-US" sz="5500" b="1" i="1" dirty="0">
                <a:solidFill>
                  <a:schemeClr val="accent4">
                    <a:lumMod val="50000"/>
                  </a:schemeClr>
                </a:solidFill>
              </a:rPr>
              <a:t>“Cleanliness is half of faith.”  </a:t>
            </a:r>
            <a:r>
              <a:rPr lang="en-US" sz="5500" b="1" i="1" dirty="0"/>
              <a:t>				       </a:t>
            </a:r>
            <a:r>
              <a:rPr lang="en-US" sz="3500" i="1" dirty="0"/>
              <a:t>(Sahih Muslim)</a:t>
            </a:r>
          </a:p>
          <a:p>
            <a:endParaRPr lang="en-US" sz="3500" i="1" dirty="0"/>
          </a:p>
          <a:p>
            <a:endParaRPr lang="en-US" dirty="0"/>
          </a:p>
          <a:p>
            <a:r>
              <a:rPr lang="en-US" sz="2900" dirty="0"/>
              <a:t>This Hadith emphasizes the importance of Hygiene in Islam. </a:t>
            </a:r>
          </a:p>
          <a:p>
            <a:endParaRPr lang="en-US" sz="2900" dirty="0"/>
          </a:p>
          <a:p>
            <a:r>
              <a:rPr lang="en-US" sz="2900" b="1" dirty="0"/>
              <a:t>Physical</a:t>
            </a:r>
            <a:r>
              <a:rPr lang="en-US" sz="2900" dirty="0"/>
              <a:t> hygiene/cleanliness is just as important as </a:t>
            </a:r>
            <a:r>
              <a:rPr lang="en-US" sz="2900" b="1" dirty="0"/>
              <a:t>spiritual </a:t>
            </a:r>
            <a:r>
              <a:rPr lang="en-US" sz="2900" dirty="0"/>
              <a:t>purity; </a:t>
            </a:r>
            <a:r>
              <a:rPr lang="en-US" sz="2900" b="1" dirty="0"/>
              <a:t>physical</a:t>
            </a:r>
            <a:r>
              <a:rPr lang="en-US" sz="2900" dirty="0"/>
              <a:t> purity has a deep connection with </a:t>
            </a:r>
            <a:r>
              <a:rPr lang="en-US" sz="2900" b="1" dirty="0"/>
              <a:t>spiritual </a:t>
            </a:r>
            <a:r>
              <a:rPr lang="en-US" sz="2900" dirty="0"/>
              <a:t>purity.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E38E6-CCB3-3AFC-B547-9706F5787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087" y="182101"/>
            <a:ext cx="2167003" cy="197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25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1A7504-4C12-BD27-C3BE-DA7B97E7EC62}"/>
              </a:ext>
            </a:extLst>
          </p:cNvPr>
          <p:cNvSpPr txBox="1"/>
          <p:nvPr/>
        </p:nvSpPr>
        <p:spPr>
          <a:xfrm>
            <a:off x="215030" y="410794"/>
            <a:ext cx="1176193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chemeClr val="accent6">
                    <a:lumMod val="50000"/>
                  </a:schemeClr>
                </a:solidFill>
                <a:latin typeface="Algerian" panose="04020705040A02060702" pitchFamily="82" charset="0"/>
              </a:rPr>
              <a:t>       Why does Allah want us to keep clean?</a:t>
            </a:r>
          </a:p>
          <a:p>
            <a:endParaRPr lang="en-US" dirty="0"/>
          </a:p>
          <a:p>
            <a:endParaRPr lang="en-US" dirty="0"/>
          </a:p>
          <a:p>
            <a:endParaRPr lang="en-US" sz="2300" dirty="0"/>
          </a:p>
          <a:p>
            <a:r>
              <a:rPr lang="en-US" sz="2300" b="1" dirty="0"/>
              <a:t>One could truly gain </a:t>
            </a:r>
            <a:r>
              <a:rPr lang="en-US" sz="2300" b="1" dirty="0">
                <a:solidFill>
                  <a:srgbClr val="C00000"/>
                </a:solidFill>
              </a:rPr>
              <a:t>Divine closeness </a:t>
            </a:r>
            <a:r>
              <a:rPr lang="en-US" sz="2300" b="1" dirty="0"/>
              <a:t>when one develops apparent/physical as well as spiritual purity; apparent purity and cleanliness sustains inner purity.</a:t>
            </a:r>
          </a:p>
          <a:p>
            <a:endParaRPr lang="en-US" sz="2300" b="1" dirty="0"/>
          </a:p>
          <a:p>
            <a:r>
              <a:rPr lang="en-US" sz="2300" b="1" dirty="0"/>
              <a:t>Islam enjoins taking a bath at the very least each Friday and ablution before each Salat and endorses using perfume before going to mosque or large gatherings. </a:t>
            </a:r>
          </a:p>
          <a:p>
            <a:r>
              <a:rPr lang="en-US" sz="2300" b="1" dirty="0"/>
              <a:t>The reason for this is to create a peaceful and </a:t>
            </a:r>
            <a:r>
              <a:rPr lang="en-US" sz="2300" b="1" dirty="0">
                <a:solidFill>
                  <a:srgbClr val="C00000"/>
                </a:solidFill>
              </a:rPr>
              <a:t>cooperative atmosphere</a:t>
            </a:r>
            <a:r>
              <a:rPr lang="en-US" sz="2300" b="1" dirty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(Hazrat Khalifat-ul-Massih V, Friday Sermon April 23, 2004;</a:t>
            </a:r>
          </a:p>
          <a:p>
            <a:r>
              <a:rPr lang="en-US" dirty="0"/>
              <a:t> </a:t>
            </a:r>
            <a:r>
              <a:rPr lang="en-US" b="1" u="sng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https://www.alislam.org/friday-sermon/2004-04-23.html</a:t>
            </a:r>
            <a:r>
              <a:rPr lang="en-US" b="1" u="sng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Hygiene/cleanliness is important for our relationship</a:t>
            </a:r>
          </a:p>
          <a:p>
            <a:r>
              <a:rPr lang="en-US" sz="3100" b="1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 with Allah, as well as with people!</a:t>
            </a:r>
            <a:endParaRPr lang="en-US" sz="31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6B51AD-81F6-F450-3147-01FAF2FE6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687" y="3757808"/>
            <a:ext cx="3816237" cy="35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D195C7-175A-A24E-CE30-BFE63B54FF51}"/>
              </a:ext>
            </a:extLst>
          </p:cNvPr>
          <p:cNvSpPr txBox="1"/>
          <p:nvPr/>
        </p:nvSpPr>
        <p:spPr>
          <a:xfrm>
            <a:off x="338202" y="1791222"/>
            <a:ext cx="869306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3300" dirty="0"/>
          </a:p>
          <a:p>
            <a:endParaRPr lang="en-US" sz="3300" dirty="0"/>
          </a:p>
          <a:p>
            <a:r>
              <a:rPr lang="en-US" sz="2900" dirty="0">
                <a:sym typeface="Wingdings" panose="05000000000000000000" pitchFamily="2" charset="2"/>
              </a:rPr>
              <a:t> </a:t>
            </a:r>
            <a:r>
              <a:rPr lang="en-US" sz="2900" dirty="0"/>
              <a:t>So it is important to not only keep ourselves clean, but also our </a:t>
            </a:r>
            <a:r>
              <a:rPr lang="en-US" sz="2900" b="1" i="1" dirty="0"/>
              <a:t>surroundings</a:t>
            </a:r>
            <a:r>
              <a:rPr lang="en-US" sz="2900" dirty="0"/>
              <a:t>:</a:t>
            </a:r>
          </a:p>
          <a:p>
            <a:endParaRPr lang="en-US" sz="2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our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our bathroom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our house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our garden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our community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7CC03C-C20F-41E1-F0B8-06ADECF18F1F}"/>
              </a:ext>
            </a:extLst>
          </p:cNvPr>
          <p:cNvSpPr txBox="1"/>
          <p:nvPr/>
        </p:nvSpPr>
        <p:spPr>
          <a:xfrm>
            <a:off x="4910203" y="4794198"/>
            <a:ext cx="3369501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our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our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our Masjid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900" dirty="0"/>
              <a:t>……..</a:t>
            </a:r>
          </a:p>
          <a:p>
            <a:endParaRPr lang="en-US" sz="29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DDA8B-C135-64E2-C45D-796CE4A4A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480" y="2404997"/>
            <a:ext cx="3206662" cy="43058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23D9538-6C6A-941A-2181-D9E9AE72C716}"/>
              </a:ext>
            </a:extLst>
          </p:cNvPr>
          <p:cNvSpPr txBox="1"/>
          <p:nvPr/>
        </p:nvSpPr>
        <p:spPr>
          <a:xfrm>
            <a:off x="338202" y="437031"/>
            <a:ext cx="116742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solidFill>
                  <a:schemeClr val="accent3">
                    <a:lumMod val="50000"/>
                  </a:schemeClr>
                </a:solidFill>
              </a:rPr>
              <a:t>The Holy Prophet</a:t>
            </a:r>
            <a:r>
              <a:rPr lang="en-US" sz="3300" b="1" baseline="300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sz="3300" b="1" baseline="30000" dirty="0" err="1">
                <a:solidFill>
                  <a:schemeClr val="accent3">
                    <a:lumMod val="50000"/>
                  </a:schemeClr>
                </a:solidFill>
              </a:rPr>
              <a:t>pbuh</a:t>
            </a:r>
            <a:r>
              <a:rPr lang="en-US" sz="3300" b="1" baseline="30000" dirty="0">
                <a:solidFill>
                  <a:schemeClr val="accent3">
                    <a:lumMod val="50000"/>
                  </a:schemeClr>
                </a:solidFill>
              </a:rPr>
              <a:t>) </a:t>
            </a:r>
            <a:r>
              <a:rPr lang="en-US" sz="3300" b="1" dirty="0">
                <a:solidFill>
                  <a:schemeClr val="accent3">
                    <a:lumMod val="50000"/>
                  </a:schemeClr>
                </a:solidFill>
              </a:rPr>
              <a:t>would personally remove any stone, twig or any other obstacle blocking the path and enjoined others to do so, too.</a:t>
            </a:r>
            <a:endParaRPr lang="en-US" sz="33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2432705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68FDFA-C171-01B0-308D-3EDBD7700D47}"/>
              </a:ext>
            </a:extLst>
          </p:cNvPr>
          <p:cNvSpPr txBox="1"/>
          <p:nvPr/>
        </p:nvSpPr>
        <p:spPr>
          <a:xfrm>
            <a:off x="801665" y="275573"/>
            <a:ext cx="995819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			</a:t>
            </a:r>
            <a:r>
              <a:rPr lang="en-US" sz="3500" b="1" u="sng" dirty="0">
                <a:solidFill>
                  <a:schemeClr val="accent1"/>
                </a:solidFill>
              </a:rPr>
              <a:t>VIDEO: All About Hygiene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Online Media 4" title="All About Hygiene - Independent Living &amp; Life Skills Lesson">
            <a:hlinkClick r:id="" action="ppaction://media"/>
            <a:extLst>
              <a:ext uri="{FF2B5EF4-FFF2-40B4-BE49-F238E27FC236}">
                <a16:creationId xmlns:a16="http://schemas.microsoft.com/office/drawing/2014/main" id="{9739FEAA-DF01-17A4-8B3E-EB44BFFC4A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56570" y="1031810"/>
            <a:ext cx="10098762" cy="570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9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B51D10-E8F9-6A7E-F5F5-7857069FF4C6}"/>
              </a:ext>
            </a:extLst>
          </p:cNvPr>
          <p:cNvSpPr/>
          <p:nvPr/>
        </p:nvSpPr>
        <p:spPr>
          <a:xfrm>
            <a:off x="4127518" y="0"/>
            <a:ext cx="3410870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Fun Fact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288CA3-EC69-4097-1280-33AEBC916D98}"/>
              </a:ext>
            </a:extLst>
          </p:cNvPr>
          <p:cNvSpPr txBox="1"/>
          <p:nvPr/>
        </p:nvSpPr>
        <p:spPr>
          <a:xfrm>
            <a:off x="321501" y="1092607"/>
            <a:ext cx="11022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00" dirty="0">
                <a:solidFill>
                  <a:schemeClr val="accent1"/>
                </a:solidFill>
              </a:rPr>
              <a:t>The Holy Prophet</a:t>
            </a:r>
            <a:r>
              <a:rPr lang="en-US" sz="3700" baseline="30000" dirty="0">
                <a:solidFill>
                  <a:schemeClr val="accent1"/>
                </a:solidFill>
              </a:rPr>
              <a:t>(</a:t>
            </a:r>
            <a:r>
              <a:rPr lang="en-US" sz="3700" baseline="30000" dirty="0" err="1">
                <a:solidFill>
                  <a:schemeClr val="accent1"/>
                </a:solidFill>
              </a:rPr>
              <a:t>pbuh</a:t>
            </a:r>
            <a:r>
              <a:rPr lang="en-US" sz="3700" baseline="30000" dirty="0">
                <a:solidFill>
                  <a:schemeClr val="accent1"/>
                </a:solidFill>
              </a:rPr>
              <a:t>) </a:t>
            </a:r>
            <a:r>
              <a:rPr lang="en-US" sz="3700" dirty="0">
                <a:solidFill>
                  <a:schemeClr val="accent1"/>
                </a:solidFill>
              </a:rPr>
              <a:t>said that when a friend gives perfume as a gift, one should accept it and indeed use it. </a:t>
            </a:r>
          </a:p>
          <a:p>
            <a:endParaRPr lang="en-US" sz="3700" dirty="0">
              <a:solidFill>
                <a:schemeClr val="accent1"/>
              </a:solidFill>
            </a:endParaRPr>
          </a:p>
          <a:p>
            <a:r>
              <a:rPr lang="en-US" sz="3700" dirty="0">
                <a:solidFill>
                  <a:schemeClr val="accent1"/>
                </a:solidFill>
              </a:rPr>
              <a:t>The Holy Prophet</a:t>
            </a:r>
            <a:r>
              <a:rPr lang="en-US" sz="3700" baseline="30000" dirty="0">
                <a:solidFill>
                  <a:schemeClr val="accent1"/>
                </a:solidFill>
              </a:rPr>
              <a:t>(</a:t>
            </a:r>
            <a:r>
              <a:rPr lang="en-US" sz="3700" baseline="30000" dirty="0" err="1">
                <a:solidFill>
                  <a:schemeClr val="accent1"/>
                </a:solidFill>
              </a:rPr>
              <a:t>pbuh</a:t>
            </a:r>
            <a:r>
              <a:rPr lang="en-US" sz="3700" baseline="30000" dirty="0">
                <a:solidFill>
                  <a:schemeClr val="accent1"/>
                </a:solidFill>
              </a:rPr>
              <a:t>)  </a:t>
            </a:r>
            <a:r>
              <a:rPr lang="en-US" sz="3700" dirty="0">
                <a:solidFill>
                  <a:schemeClr val="accent1"/>
                </a:solidFill>
              </a:rPr>
              <a:t>himself would </a:t>
            </a:r>
          </a:p>
          <a:p>
            <a:r>
              <a:rPr lang="en-US" sz="3700" dirty="0">
                <a:solidFill>
                  <a:schemeClr val="accent1"/>
                </a:solidFill>
              </a:rPr>
              <a:t>carry a very beautiful fragrance, the</a:t>
            </a:r>
          </a:p>
          <a:p>
            <a:r>
              <a:rPr lang="en-US" sz="3700" dirty="0">
                <a:solidFill>
                  <a:schemeClr val="accent1"/>
                </a:solidFill>
              </a:rPr>
              <a:t>smell of which lingered on the pathways</a:t>
            </a:r>
          </a:p>
          <a:p>
            <a:r>
              <a:rPr lang="en-US" sz="3700" dirty="0">
                <a:solidFill>
                  <a:schemeClr val="accent1"/>
                </a:solidFill>
              </a:rPr>
              <a:t>that he had passed. </a:t>
            </a:r>
          </a:p>
          <a:p>
            <a:endParaRPr lang="en-US" sz="3700" dirty="0">
              <a:solidFill>
                <a:schemeClr val="accent1"/>
              </a:solidFill>
            </a:endParaRPr>
          </a:p>
          <a:p>
            <a:r>
              <a:rPr lang="en-US" sz="1700" dirty="0"/>
              <a:t>(Hazrat Khalifat-ul-Massih V, Friday Sermon April 23, 2004;</a:t>
            </a:r>
          </a:p>
          <a:p>
            <a:r>
              <a:rPr lang="en-US" sz="1700" dirty="0"/>
              <a:t> </a:t>
            </a:r>
            <a:r>
              <a:rPr lang="en-US" sz="1700" b="1" u="sng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https://www.alislam.org/friday-sermon/2004-04-23.html</a:t>
            </a:r>
            <a:r>
              <a:rPr lang="en-US" sz="1700" b="1" u="sng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)</a:t>
            </a:r>
            <a:endParaRPr lang="en-US" sz="1700" dirty="0"/>
          </a:p>
          <a:p>
            <a:endParaRPr lang="en-US" sz="4100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36AAA-C170-B766-8818-A8B0CDCD02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267" y="3331923"/>
            <a:ext cx="4267567" cy="371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6F2C195-EFC1-2DD9-0F39-D26331611780}"/>
              </a:ext>
            </a:extLst>
          </p:cNvPr>
          <p:cNvSpPr/>
          <p:nvPr/>
        </p:nvSpPr>
        <p:spPr>
          <a:xfrm>
            <a:off x="265135" y="412026"/>
            <a:ext cx="11661730" cy="7032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500" b="1" cap="none" spc="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Resouces</a:t>
            </a:r>
            <a:r>
              <a:rPr lang="en-US" sz="5500" b="1" cap="none" spc="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:</a:t>
            </a:r>
          </a:p>
          <a:p>
            <a:pPr algn="ctr"/>
            <a:endParaRPr lang="en-US" sz="23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700" b="1" u="sng" cap="none" spc="0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https://dictionary.cambridge.org/dictionary/english/hygiene</a:t>
            </a:r>
            <a:endParaRPr lang="en-US" sz="1700" b="1" u="sng" cap="none" spc="0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1700" b="1" u="sng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1700" b="1" u="sng" dirty="0">
              <a:ln/>
              <a:solidFill>
                <a:srgbClr val="467886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en-US" sz="1700" b="1" u="sng" cap="none" spc="0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https://en.wikipedia.org/wiki/Hygiene</a:t>
            </a:r>
            <a:endParaRPr lang="en-US" sz="1700" b="1" u="sng" cap="none" spc="0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1700" b="1" u="sng" cap="none" spc="0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1700" b="1" u="sng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700" b="1" u="sng" cap="none" spc="0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https://alislam.org/quran/app/2:223</a:t>
            </a:r>
            <a:endParaRPr lang="en-US" sz="1700" b="1" u="sng" cap="none" spc="0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1700" b="1" u="sng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700" b="1" u="sng" cap="none" spc="0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https://www.alislam.org/friday-sermon/2004-04-23.html</a:t>
            </a:r>
            <a:endParaRPr lang="en-US" sz="1700" b="1" u="sng" cap="none" spc="0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1700" b="1" u="sng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700" b="1" u="sng" cap="none" spc="0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https://www.youtube.com/watch?v=01COSszay_g</a:t>
            </a:r>
            <a:endParaRPr lang="en-US" sz="1700" b="1" u="sng" cap="none" spc="0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1700" b="1" u="sng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700" b="1" u="sng" cap="none" spc="0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hlinkClick r:id="rId7"/>
              </a:rPr>
              <a:t>https://img.favpng.com/14/16/20/symbol-hygiene-hand-washing-sign-png-favpng-kmw4NLyik0bMw1LZqS1PVRDVy.jpg</a:t>
            </a:r>
            <a:endParaRPr lang="en-US" sz="1700" b="1" u="sng" cap="none" spc="0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1700" b="1" u="sng" dirty="0">
              <a:ln/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1700" b="1" u="sng" cap="none" spc="0" dirty="0">
                <a:ln/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https://img.freepik.com/premium-photo/perfume-cartoon-vector-icon-illustration-fashion-object-icon-concept-isolated-premium-vector-flat-cartoon-style_1033579-23982.jpg</a:t>
            </a:r>
          </a:p>
          <a:p>
            <a:pPr algn="ctr"/>
            <a:endParaRPr lang="en-US" sz="21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21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21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  <a:p>
            <a:pPr algn="ctr"/>
            <a:endParaRPr lang="en-US" sz="21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76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</TotalTime>
  <Words>595</Words>
  <Application>Microsoft Office PowerPoint</Application>
  <PresentationFormat>Widescreen</PresentationFormat>
  <Paragraphs>88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Algerian</vt:lpstr>
      <vt:lpstr>Aptos</vt:lpstr>
      <vt:lpstr>Aptos Display</vt:lpstr>
      <vt:lpstr>Arial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Bilal Raja</dc:creator>
  <cp:lastModifiedBy>Bilal Raja</cp:lastModifiedBy>
  <cp:revision>2</cp:revision>
  <dcterms:created xsi:type="dcterms:W3CDTF">2026-03-23T20:51:02Z</dcterms:created>
  <dcterms:modified xsi:type="dcterms:W3CDTF">2026-04-06T04:02:19Z</dcterms:modified>
</cp:coreProperties>
</file>